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6" r:id="rId3"/>
    <p:sldId id="302" r:id="rId4"/>
    <p:sldId id="279" r:id="rId5"/>
    <p:sldId id="300" r:id="rId6"/>
    <p:sldId id="282" r:id="rId7"/>
    <p:sldId id="284" r:id="rId8"/>
    <p:sldId id="299" r:id="rId9"/>
    <p:sldId id="298" r:id="rId10"/>
    <p:sldId id="301" r:id="rId11"/>
    <p:sldId id="290" r:id="rId12"/>
    <p:sldId id="297" r:id="rId13"/>
    <p:sldId id="303" r:id="rId14"/>
    <p:sldId id="292" r:id="rId15"/>
    <p:sldId id="305" r:id="rId16"/>
  </p:sldIdLst>
  <p:sldSz cx="10801350" cy="6840538"/>
  <p:notesSz cx="6761163" cy="9942513"/>
  <p:defaultTextStyle>
    <a:defPPr>
      <a:defRPr lang="ru-RU"/>
    </a:defPPr>
    <a:lvl1pPr marL="0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8619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97239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45858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94479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43098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91718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40337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88957" algn="l" defTabSz="897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оман Бурдюгов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1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-1448" y="-96"/>
      </p:cViewPr>
      <p:guideLst>
        <p:guide orient="horz" pos="2155"/>
        <p:guide pos="3402"/>
      </p:guideLst>
    </p:cSldViewPr>
  </p:slideViewPr>
  <p:outlineViewPr>
    <p:cViewPr>
      <p:scale>
        <a:sx n="33" d="100"/>
        <a:sy n="33" d="100"/>
      </p:scale>
      <p:origin x="0" y="67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DFE07-65E3-4883-9FFC-67DDAC029826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1243013"/>
            <a:ext cx="52974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8F0D7-3CB8-410C-ABBF-2F60A207BF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1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48619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97239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45858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94479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43098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91718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40337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88957" algn="l" defTabSz="8972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31838" y="1243013"/>
            <a:ext cx="5297487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8F0D7-3CB8-410C-ABBF-2F60A207BF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82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8F0D7-3CB8-410C-ABBF-2F60A207BF2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65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69" y="1119506"/>
            <a:ext cx="8101013" cy="238152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69" y="3592866"/>
            <a:ext cx="8101013" cy="16515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48619" indent="0" algn="ctr">
              <a:buNone/>
              <a:defRPr sz="2000"/>
            </a:lvl2pPr>
            <a:lvl3pPr marL="897239" indent="0" algn="ctr">
              <a:buNone/>
              <a:defRPr sz="1800"/>
            </a:lvl3pPr>
            <a:lvl4pPr marL="1345858" indent="0" algn="ctr">
              <a:buNone/>
              <a:defRPr sz="1600"/>
            </a:lvl4pPr>
            <a:lvl5pPr marL="1794479" indent="0" algn="ctr">
              <a:buNone/>
              <a:defRPr sz="1600"/>
            </a:lvl5pPr>
            <a:lvl6pPr marL="2243098" indent="0" algn="ctr">
              <a:buNone/>
              <a:defRPr sz="1600"/>
            </a:lvl6pPr>
            <a:lvl7pPr marL="2691718" indent="0" algn="ctr">
              <a:buNone/>
              <a:defRPr sz="1600"/>
            </a:lvl7pPr>
            <a:lvl8pPr marL="3140337" indent="0" algn="ctr">
              <a:buNone/>
              <a:defRPr sz="1600"/>
            </a:lvl8pPr>
            <a:lvl9pPr marL="3588957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500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348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29718" y="364195"/>
            <a:ext cx="2329042" cy="579704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592" y="364195"/>
            <a:ext cx="6852107" cy="5797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2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139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967" y="1705386"/>
            <a:ext cx="9316164" cy="2845473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967" y="4577782"/>
            <a:ext cx="9316164" cy="14963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486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89723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458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944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430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917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40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889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5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42594" y="1820978"/>
            <a:ext cx="4590574" cy="43402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68184" y="1820978"/>
            <a:ext cx="4590574" cy="43402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0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002" y="364200"/>
            <a:ext cx="9316164" cy="1322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4001" y="1676882"/>
            <a:ext cx="4569477" cy="8218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619" indent="0">
              <a:buNone/>
              <a:defRPr sz="2000" b="1"/>
            </a:lvl2pPr>
            <a:lvl3pPr marL="897239" indent="0">
              <a:buNone/>
              <a:defRPr sz="1800" b="1"/>
            </a:lvl3pPr>
            <a:lvl4pPr marL="1345858" indent="0">
              <a:buNone/>
              <a:defRPr sz="1600" b="1"/>
            </a:lvl4pPr>
            <a:lvl5pPr marL="1794479" indent="0">
              <a:buNone/>
              <a:defRPr sz="1600" b="1"/>
            </a:lvl5pPr>
            <a:lvl6pPr marL="2243098" indent="0">
              <a:buNone/>
              <a:defRPr sz="1600" b="1"/>
            </a:lvl6pPr>
            <a:lvl7pPr marL="2691718" indent="0">
              <a:buNone/>
              <a:defRPr sz="1600" b="1"/>
            </a:lvl7pPr>
            <a:lvl8pPr marL="3140337" indent="0">
              <a:buNone/>
              <a:defRPr sz="1600" b="1"/>
            </a:lvl8pPr>
            <a:lvl9pPr marL="358895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4001" y="2498697"/>
            <a:ext cx="4569477" cy="36752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68183" y="1676882"/>
            <a:ext cx="4591981" cy="8218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619" indent="0">
              <a:buNone/>
              <a:defRPr sz="2000" b="1"/>
            </a:lvl2pPr>
            <a:lvl3pPr marL="897239" indent="0">
              <a:buNone/>
              <a:defRPr sz="1800" b="1"/>
            </a:lvl3pPr>
            <a:lvl4pPr marL="1345858" indent="0">
              <a:buNone/>
              <a:defRPr sz="1600" b="1"/>
            </a:lvl4pPr>
            <a:lvl5pPr marL="1794479" indent="0">
              <a:buNone/>
              <a:defRPr sz="1600" b="1"/>
            </a:lvl5pPr>
            <a:lvl6pPr marL="2243098" indent="0">
              <a:buNone/>
              <a:defRPr sz="1600" b="1"/>
            </a:lvl6pPr>
            <a:lvl7pPr marL="2691718" indent="0">
              <a:buNone/>
              <a:defRPr sz="1600" b="1"/>
            </a:lvl7pPr>
            <a:lvl8pPr marL="3140337" indent="0">
              <a:buNone/>
              <a:defRPr sz="1600" b="1"/>
            </a:lvl8pPr>
            <a:lvl9pPr marL="358895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68183" y="2498697"/>
            <a:ext cx="4591981" cy="36752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1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33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001" y="456036"/>
            <a:ext cx="3483718" cy="1596126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1983" y="984912"/>
            <a:ext cx="5468184" cy="486121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001" y="2052163"/>
            <a:ext cx="3483718" cy="3801883"/>
          </a:xfrm>
        </p:spPr>
        <p:txBody>
          <a:bodyPr/>
          <a:lstStyle>
            <a:lvl1pPr marL="0" indent="0">
              <a:buNone/>
              <a:defRPr sz="1600"/>
            </a:lvl1pPr>
            <a:lvl2pPr marL="448619" indent="0">
              <a:buNone/>
              <a:defRPr sz="1400"/>
            </a:lvl2pPr>
            <a:lvl3pPr marL="897239" indent="0">
              <a:buNone/>
              <a:defRPr sz="1200"/>
            </a:lvl3pPr>
            <a:lvl4pPr marL="1345858" indent="0">
              <a:buNone/>
              <a:defRPr sz="1000"/>
            </a:lvl4pPr>
            <a:lvl5pPr marL="1794479" indent="0">
              <a:buNone/>
              <a:defRPr sz="1000"/>
            </a:lvl5pPr>
            <a:lvl6pPr marL="2243098" indent="0">
              <a:buNone/>
              <a:defRPr sz="1000"/>
            </a:lvl6pPr>
            <a:lvl7pPr marL="2691718" indent="0">
              <a:buNone/>
              <a:defRPr sz="1000"/>
            </a:lvl7pPr>
            <a:lvl8pPr marL="3140337" indent="0">
              <a:buNone/>
              <a:defRPr sz="1000"/>
            </a:lvl8pPr>
            <a:lvl9pPr marL="358895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572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001" y="456036"/>
            <a:ext cx="3483718" cy="1596126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91983" y="984912"/>
            <a:ext cx="5468184" cy="4861216"/>
          </a:xfrm>
        </p:spPr>
        <p:txBody>
          <a:bodyPr/>
          <a:lstStyle>
            <a:lvl1pPr marL="0" indent="0">
              <a:buNone/>
              <a:defRPr sz="3100"/>
            </a:lvl1pPr>
            <a:lvl2pPr marL="448619" indent="0">
              <a:buNone/>
              <a:defRPr sz="2700"/>
            </a:lvl2pPr>
            <a:lvl3pPr marL="897239" indent="0">
              <a:buNone/>
              <a:defRPr sz="2400"/>
            </a:lvl3pPr>
            <a:lvl4pPr marL="1345858" indent="0">
              <a:buNone/>
              <a:defRPr sz="2000"/>
            </a:lvl4pPr>
            <a:lvl5pPr marL="1794479" indent="0">
              <a:buNone/>
              <a:defRPr sz="2000"/>
            </a:lvl5pPr>
            <a:lvl6pPr marL="2243098" indent="0">
              <a:buNone/>
              <a:defRPr sz="2000"/>
            </a:lvl6pPr>
            <a:lvl7pPr marL="2691718" indent="0">
              <a:buNone/>
              <a:defRPr sz="2000"/>
            </a:lvl7pPr>
            <a:lvl8pPr marL="3140337" indent="0">
              <a:buNone/>
              <a:defRPr sz="2000"/>
            </a:lvl8pPr>
            <a:lvl9pPr marL="358895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4001" y="2052163"/>
            <a:ext cx="3483718" cy="3801883"/>
          </a:xfrm>
        </p:spPr>
        <p:txBody>
          <a:bodyPr/>
          <a:lstStyle>
            <a:lvl1pPr marL="0" indent="0">
              <a:buNone/>
              <a:defRPr sz="1600"/>
            </a:lvl1pPr>
            <a:lvl2pPr marL="448619" indent="0">
              <a:buNone/>
              <a:defRPr sz="1400"/>
            </a:lvl2pPr>
            <a:lvl3pPr marL="897239" indent="0">
              <a:buNone/>
              <a:defRPr sz="1200"/>
            </a:lvl3pPr>
            <a:lvl4pPr marL="1345858" indent="0">
              <a:buNone/>
              <a:defRPr sz="1000"/>
            </a:lvl4pPr>
            <a:lvl5pPr marL="1794479" indent="0">
              <a:buNone/>
              <a:defRPr sz="1000"/>
            </a:lvl5pPr>
            <a:lvl6pPr marL="2243098" indent="0">
              <a:buNone/>
              <a:defRPr sz="1000"/>
            </a:lvl6pPr>
            <a:lvl7pPr marL="2691718" indent="0">
              <a:buNone/>
              <a:defRPr sz="1000"/>
            </a:lvl7pPr>
            <a:lvl8pPr marL="3140337" indent="0">
              <a:buNone/>
              <a:defRPr sz="1000"/>
            </a:lvl8pPr>
            <a:lvl9pPr marL="358895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7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594" y="364200"/>
            <a:ext cx="9316164" cy="1322188"/>
          </a:xfrm>
          <a:prstGeom prst="rect">
            <a:avLst/>
          </a:prstGeom>
        </p:spPr>
        <p:txBody>
          <a:bodyPr vert="horz" lIns="89723" tIns="44862" rIns="89723" bIns="4486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2594" y="1820978"/>
            <a:ext cx="9316164" cy="4340259"/>
          </a:xfrm>
          <a:prstGeom prst="rect">
            <a:avLst/>
          </a:prstGeom>
        </p:spPr>
        <p:txBody>
          <a:bodyPr vert="horz" lIns="89723" tIns="44862" rIns="89723" bIns="4486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42593" y="6340171"/>
            <a:ext cx="2430304" cy="364195"/>
          </a:xfrm>
          <a:prstGeom prst="rect">
            <a:avLst/>
          </a:prstGeom>
        </p:spPr>
        <p:txBody>
          <a:bodyPr vert="horz" lIns="89723" tIns="44862" rIns="89723" bIns="4486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E2DCC-652C-4854-8376-F454C608FDD2}" type="datetimeFigureOut">
              <a:rPr lang="ru-RU" smtClean="0"/>
              <a:t>09.07.19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77948" y="6340171"/>
            <a:ext cx="3645456" cy="364195"/>
          </a:xfrm>
          <a:prstGeom prst="rect">
            <a:avLst/>
          </a:prstGeom>
        </p:spPr>
        <p:txBody>
          <a:bodyPr vert="horz" lIns="89723" tIns="44862" rIns="89723" bIns="4486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28455" y="6340171"/>
            <a:ext cx="2430304" cy="364195"/>
          </a:xfrm>
          <a:prstGeom prst="rect">
            <a:avLst/>
          </a:prstGeom>
        </p:spPr>
        <p:txBody>
          <a:bodyPr vert="horz" lIns="89723" tIns="44862" rIns="89723" bIns="4486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14837-9EAC-4F31-B243-04AF46335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9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97239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310" indent="-224310" algn="l" defTabSz="897239" rtl="0" eaLnBrk="1" latinLnBrk="0" hangingPunct="1">
        <a:lnSpc>
          <a:spcPct val="90000"/>
        </a:lnSpc>
        <a:spcBef>
          <a:spcPts val="98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2929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1549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70168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8788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67407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7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64647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13267" indent="-224310" algn="l" defTabSz="897239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8619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7239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5858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4479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3098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1718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0337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8957" algn="l" defTabSz="897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64" y="222167"/>
            <a:ext cx="10171681" cy="64503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53050" y="3447351"/>
            <a:ext cx="4536938" cy="1988371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chemeClr val="bg1"/>
                </a:solidFill>
              </a:rPr>
              <a:t>Проект  комплексной обработки</a:t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700" b="1" dirty="0">
                <a:solidFill>
                  <a:schemeClr val="bg1"/>
                </a:solidFill>
              </a:rPr>
              <a:t> отходов (осадков) биологических очистных сооружений ООО «НОВОГОР-Прикамье» </a:t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700" b="1" dirty="0">
                <a:solidFill>
                  <a:schemeClr val="bg1"/>
                </a:solidFill>
              </a:rPr>
              <a:t>и твердых коммунальных отходов, образующихся на территории г. Пермь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73863" y="222167"/>
            <a:ext cx="10171681" cy="1233949"/>
          </a:xfrm>
          <a:prstGeom prst="rect">
            <a:avLst/>
          </a:prstGeom>
          <a:solidFill>
            <a:schemeClr val="bg1"/>
          </a:solidFill>
        </p:spPr>
        <p:txBody>
          <a:bodyPr vert="horz" lIns="89723" tIns="44862" rIns="89723" bIns="4486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5400" dirty="0" smtClean="0"/>
              <a:t>Группа компаний ЭКО-Пермь</a:t>
            </a:r>
          </a:p>
          <a:p>
            <a:pPr algn="r"/>
            <a:r>
              <a:rPr lang="en-US" sz="2900" dirty="0"/>
              <a:t>www.eco-best.ru</a:t>
            </a:r>
            <a:endParaRPr lang="ru-RU" sz="2900" dirty="0"/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273862" y="5838826"/>
            <a:ext cx="10171681" cy="8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89723" tIns="44862" rIns="89723" bIns="4486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ООО «Экопроцессинг»     ООО «СПТ»          ООО ТД«ЭкоБэст»                                          </a:t>
            </a:r>
            <a:endParaRPr lang="ru-RU" sz="2800" dirty="0"/>
          </a:p>
        </p:txBody>
      </p:sp>
      <p:pic>
        <p:nvPicPr>
          <p:cNvPr id="5" name="Изображение 4" descr="Снимок экрана 2018-03-07 в 10.05.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1" y="0"/>
            <a:ext cx="1849627" cy="120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09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СПТ_плакат_700х750_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27" y="0"/>
            <a:ext cx="8113581" cy="68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8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42594" y="0"/>
            <a:ext cx="9316164" cy="1322188"/>
          </a:xfrm>
        </p:spPr>
        <p:txBody>
          <a:bodyPr>
            <a:normAutofit/>
          </a:bodyPr>
          <a:lstStyle/>
          <a:p>
            <a:pPr algn="ctr"/>
            <a:r>
              <a:rPr lang="ru-RU" sz="3200" b="1"/>
              <a:t> Перспективная схема термической обработки ОСВ с генерацией электроэнергии</a:t>
            </a:r>
            <a:endParaRPr lang="ru-RU" sz="3200"/>
          </a:p>
        </p:txBody>
      </p:sp>
      <p:pic>
        <p:nvPicPr>
          <p:cNvPr id="5" name="Содержимое 4" descr="Снимок экрана 2018-02-03 в 1.09.46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382" r="277" b="-315"/>
          <a:stretch/>
        </p:blipFill>
        <p:spPr>
          <a:xfrm>
            <a:off x="755294" y="1346200"/>
            <a:ext cx="9277706" cy="5157937"/>
          </a:xfrm>
        </p:spPr>
      </p:pic>
    </p:spTree>
    <p:extLst>
      <p:ext uri="{BB962C8B-B14F-4D97-AF65-F5344CB8AC3E}">
        <p14:creationId xmlns:p14="http://schemas.microsoft.com/office/powerpoint/2010/main" val="135751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Рисунок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1" y="446825"/>
            <a:ext cx="5162541" cy="6059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774049" y="2575124"/>
            <a:ext cx="4893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/>
              <a:t>ООО «Современные пиролизные технологии»</a:t>
            </a:r>
          </a:p>
          <a:p>
            <a:r>
              <a:rPr lang="ru-RU"/>
              <a:t>получило патент на изобретение «Способ </a:t>
            </a:r>
          </a:p>
          <a:p>
            <a:pPr algn="ctr"/>
            <a:r>
              <a:rPr lang="ru-RU"/>
              <a:t>переработки твердого топлива с получением</a:t>
            </a:r>
          </a:p>
          <a:p>
            <a:r>
              <a:rPr lang="ru-RU"/>
              <a:t>горючего газа и реактор для его осуществления</a:t>
            </a:r>
          </a:p>
        </p:txBody>
      </p:sp>
    </p:spTree>
    <p:extLst>
      <p:ext uri="{BB962C8B-B14F-4D97-AF65-F5344CB8AC3E}">
        <p14:creationId xmlns:p14="http://schemas.microsoft.com/office/powerpoint/2010/main" val="424949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+mn-lt"/>
              </a:rPr>
              <a:t>Компостирование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/>
              <a:t>   </a:t>
            </a:r>
            <a:r>
              <a:rPr lang="ru-RU" sz="2400"/>
              <a:t>  В настоящее время компания «Экопроцессинг» завершила строительство первой очереди площадок компостирвания и находится в процессе получения лицензии. </a:t>
            </a:r>
          </a:p>
          <a:p>
            <a:pPr marL="0" indent="0">
              <a:buNone/>
            </a:pPr>
            <a:r>
              <a:rPr lang="ru-RU" sz="2400"/>
              <a:t>     Компостирование ОСВ совместно с органической составляющей ТКО позволит уменьшить объем отхода, а также понизить класс опасности. При правильной подготовке материала и соблюдении регламента, в результате процесса компостирования образовывается продукт - технологический грунт, пригодный для пересыпки полигонов, рекультивации земель и дорожного строительства.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146167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42594" y="237200"/>
            <a:ext cx="9316164" cy="13221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Цех сортировки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729894" y="1554736"/>
            <a:ext cx="4590574" cy="459380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Закрытые цеха позволяют избежать распространения мусора по территории, а также предотвращают контакт с осадками, что положительно сказывается на качестве процесса.</a:t>
            </a:r>
            <a:endParaRPr lang="ru-RU" sz="2400" dirty="0"/>
          </a:p>
          <a:p>
            <a:r>
              <a:rPr lang="ru-RU" sz="2400" dirty="0" smtClean="0"/>
              <a:t>Планируемая мощность </a:t>
            </a:r>
            <a:r>
              <a:rPr lang="mr-IN" sz="2400" dirty="0" smtClean="0"/>
              <a:t>–</a:t>
            </a:r>
            <a:r>
              <a:rPr lang="ru-RU" sz="2400" dirty="0" smtClean="0"/>
              <a:t> 80 тысяч тонн в год.</a:t>
            </a:r>
          </a:p>
          <a:p>
            <a:r>
              <a:rPr lang="ru-RU" sz="2400" dirty="0" smtClean="0"/>
              <a:t>Режим работы </a:t>
            </a:r>
            <a:r>
              <a:rPr lang="mr-IN" sz="2400" dirty="0" smtClean="0"/>
              <a:t>–</a:t>
            </a:r>
            <a:r>
              <a:rPr lang="ru-RU" sz="2400" dirty="0" smtClean="0"/>
              <a:t> 16 ч/сутки.</a:t>
            </a:r>
          </a:p>
          <a:p>
            <a:r>
              <a:rPr lang="ru-RU" sz="2400" dirty="0" smtClean="0"/>
              <a:t>Более 50 новых рабочих мест.</a:t>
            </a:r>
          </a:p>
        </p:txBody>
      </p:sp>
      <p:pic>
        <p:nvPicPr>
          <p:cNvPr id="4" name="Содержимое 3" descr="Снимок экрана 2018-04-03 в 11.05.35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6" r="-4176"/>
          <a:stretch>
            <a:fillRect/>
          </a:stretch>
        </p:blipFill>
        <p:spPr>
          <a:xfrm>
            <a:off x="5468184" y="1661550"/>
            <a:ext cx="4590574" cy="4343762"/>
          </a:xfrm>
        </p:spPr>
      </p:pic>
      <p:sp>
        <p:nvSpPr>
          <p:cNvPr id="5" name="TextBox 4"/>
          <p:cNvSpPr txBox="1"/>
          <p:nvPr/>
        </p:nvSpPr>
        <p:spPr>
          <a:xfrm>
            <a:off x="6611376" y="6123995"/>
            <a:ext cx="23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/>
              <a:t>Цех сортировки с </a:t>
            </a:r>
            <a:r>
              <a:rPr lang="en-US"/>
              <a:t>RDF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686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6100" y="5753100"/>
            <a:ext cx="2706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>
                <a:solidFill>
                  <a:schemeClr val="bg1"/>
                </a:solidFill>
              </a:rPr>
              <a:t>Площадка сортировки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31300" y="1473200"/>
            <a:ext cx="84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>
                <a:solidFill>
                  <a:srgbClr val="FFFFFF"/>
                </a:solidFill>
              </a:rPr>
              <a:t>Пермь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5359400"/>
            <a:ext cx="2599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>
                <a:solidFill>
                  <a:srgbClr val="FFFFFF"/>
                </a:solidFill>
              </a:rPr>
              <a:t>Автомобили Баварии</a:t>
            </a:r>
          </a:p>
        </p:txBody>
      </p:sp>
      <p:pic>
        <p:nvPicPr>
          <p:cNvPr id="9" name="Содержимое 8" descr="Снимок экрана 2019-07-09 в 13.59.13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0" b="8990"/>
          <a:stretch>
            <a:fillRect/>
          </a:stretch>
        </p:blipFill>
        <p:spPr>
          <a:xfrm>
            <a:off x="1" y="0"/>
            <a:ext cx="10801350" cy="6840537"/>
          </a:xfrm>
        </p:spPr>
      </p:pic>
      <p:sp>
        <p:nvSpPr>
          <p:cNvPr id="3" name="TextBox 2"/>
          <p:cNvSpPr txBox="1"/>
          <p:nvPr/>
        </p:nvSpPr>
        <p:spPr>
          <a:xfrm>
            <a:off x="5273671" y="1232185"/>
            <a:ext cx="5527679" cy="18466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ru-RU" sz="1600" b="1">
                <a:solidFill>
                  <a:schemeClr val="bg1"/>
                </a:solidFill>
              </a:rPr>
              <a:t>ТКО будут завозиться с мусороперегрузочных станций мусоровозами большой грузоподъемности.</a:t>
            </a:r>
          </a:p>
          <a:p>
            <a:pPr marL="285750" indent="-285750">
              <a:buFont typeface="Wingdings" charset="2"/>
              <a:buChar char="Ø"/>
            </a:pPr>
            <a:r>
              <a:rPr lang="ru-RU" sz="1600" b="1">
                <a:solidFill>
                  <a:schemeClr val="bg1"/>
                </a:solidFill>
              </a:rPr>
              <a:t>Объем хвостов сортировки будет уменьшен путем сжатия в автоматических прессах.</a:t>
            </a:r>
          </a:p>
          <a:p>
            <a:pPr marL="285750" indent="-285750">
              <a:buFont typeface="Wingdings" charset="2"/>
              <a:buChar char="Ø"/>
            </a:pPr>
            <a:r>
              <a:rPr lang="ru-RU" sz="1600" b="1">
                <a:solidFill>
                  <a:schemeClr val="bg1"/>
                </a:solidFill>
              </a:rPr>
              <a:t>Расчетный транспортный поток: 1-2 мусоровоза в час в дневные часы.</a:t>
            </a:r>
          </a:p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18403" y="0"/>
            <a:ext cx="9316164" cy="8338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FFFF"/>
                </a:solidFill>
              </a:rPr>
              <a:t>Планируемая схема движения автотранспорта по территории Пермского района после запуска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ru-RU" sz="2800" b="1" dirty="0">
                <a:solidFill>
                  <a:srgbClr val="FFFFFF"/>
                </a:solidFill>
              </a:rPr>
              <a:t>комплекса</a:t>
            </a:r>
          </a:p>
        </p:txBody>
      </p:sp>
    </p:spTree>
    <p:extLst>
      <p:ext uri="{BB962C8B-B14F-4D97-AF65-F5344CB8AC3E}">
        <p14:creationId xmlns:p14="http://schemas.microsoft.com/office/powerpoint/2010/main" val="346064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594" y="364196"/>
            <a:ext cx="9316164" cy="721604"/>
          </a:xfrm>
        </p:spPr>
        <p:txBody>
          <a:bodyPr/>
          <a:lstStyle/>
          <a:p>
            <a:pPr algn="ctr"/>
            <a:r>
              <a:rPr lang="ru-RU" b="1" dirty="0"/>
              <a:t>Группа компаний ЭКО-Пермь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1333436"/>
            <a:ext cx="9563100" cy="5075435"/>
          </a:xfrm>
        </p:spPr>
        <p:txBody>
          <a:bodyPr>
            <a:normAutofit fontScale="77500" lnSpcReduction="20000"/>
          </a:bodyPr>
          <a:lstStyle/>
          <a:p>
            <a:pPr marL="439200" indent="457200" algn="just">
              <a:buNone/>
            </a:pPr>
            <a:r>
              <a:rPr lang="ru-RU" sz="2900" dirty="0"/>
              <a:t> ООО «Экопроцессинг» осуществляет свою деятельность на рынке услуг по сбору, транспортировке, утилизации  отходов, образующихся в результате очистки сточных </a:t>
            </a:r>
            <a:r>
              <a:rPr lang="ru-RU" sz="2900" dirty="0" smtClean="0"/>
              <a:t>вод, более 6 лет. </a:t>
            </a:r>
            <a:r>
              <a:rPr lang="ru-RU" sz="2900" dirty="0"/>
              <a:t>Наша организация обладает собственным парком автомобильной  и специализированной </a:t>
            </a:r>
            <a:r>
              <a:rPr lang="ru-RU" sz="2900" dirty="0" smtClean="0"/>
              <a:t>техники, необходимой для обеспечения технологических процессов для утилизации отходов.</a:t>
            </a:r>
          </a:p>
          <a:p>
            <a:pPr marL="439200" indent="457200" algn="just">
              <a:buNone/>
            </a:pPr>
            <a:r>
              <a:rPr lang="ru-RU" sz="2900" dirty="0" smtClean="0"/>
              <a:t>  ООО «ТД«ЭкоБэст» </a:t>
            </a:r>
            <a:r>
              <a:rPr lang="ru-RU" sz="2900" dirty="0"/>
              <a:t>– </a:t>
            </a:r>
            <a:r>
              <a:rPr lang="ru-RU" sz="2900" dirty="0" smtClean="0"/>
              <a:t>одна </a:t>
            </a:r>
            <a:r>
              <a:rPr lang="ru-RU" sz="2900" dirty="0"/>
              <a:t>из крупнейших компаний </a:t>
            </a:r>
            <a:r>
              <a:rPr lang="ru-RU" sz="2900" dirty="0" smtClean="0"/>
              <a:t>г. Перми</a:t>
            </a:r>
            <a:r>
              <a:rPr lang="ru-RU" sz="2900" dirty="0"/>
              <a:t>, работающих в сфере обращения с  коммунальными </a:t>
            </a:r>
            <a:r>
              <a:rPr lang="ru-RU" sz="2900" dirty="0" smtClean="0"/>
              <a:t>отходами более 8 лет. </a:t>
            </a:r>
            <a:r>
              <a:rPr lang="ru-RU" sz="2900" dirty="0"/>
              <a:t>С нами работают более </a:t>
            </a:r>
            <a:r>
              <a:rPr lang="ru-RU" sz="2900" dirty="0" smtClean="0"/>
              <a:t>3000 </a:t>
            </a:r>
            <a:r>
              <a:rPr lang="ru-RU" sz="2900" dirty="0"/>
              <a:t>клиентов Перми и Пермского </a:t>
            </a:r>
            <a:r>
              <a:rPr lang="ru-RU" sz="2900" dirty="0" smtClean="0"/>
              <a:t>края. Ежегодно </a:t>
            </a:r>
            <a:r>
              <a:rPr lang="ru-RU" sz="2900" dirty="0"/>
              <a:t>мы вывозим </a:t>
            </a:r>
            <a:r>
              <a:rPr lang="ru-RU" sz="2900" dirty="0" smtClean="0"/>
              <a:t>более 300 </a:t>
            </a:r>
            <a:r>
              <a:rPr lang="ru-RU" sz="2900" dirty="0"/>
              <a:t>тысяч тонн коммунальных </a:t>
            </a:r>
            <a:r>
              <a:rPr lang="ru-RU" sz="2900" dirty="0" smtClean="0"/>
              <a:t>отходов. </a:t>
            </a:r>
            <a:r>
              <a:rPr lang="ru-RU" sz="2900" dirty="0"/>
              <a:t>Парк </a:t>
            </a:r>
            <a:r>
              <a:rPr lang="ru-RU" sz="2900" dirty="0" smtClean="0"/>
              <a:t>состоит из современной </a:t>
            </a:r>
            <a:r>
              <a:rPr lang="ru-RU" sz="2900" dirty="0"/>
              <a:t>специализированной техники зарубежного </a:t>
            </a:r>
            <a:r>
              <a:rPr lang="ru-RU" sz="2900" dirty="0" smtClean="0"/>
              <a:t>и Российского производства. Компании являются соучредителем Ассоциации операторов по обращению с отходами </a:t>
            </a:r>
            <a:r>
              <a:rPr lang="ru-RU" sz="2900" dirty="0"/>
              <a:t>Пермского края. </a:t>
            </a:r>
          </a:p>
          <a:p>
            <a:pPr marL="439200" indent="457200" algn="just">
              <a:buNone/>
            </a:pPr>
            <a:r>
              <a:rPr lang="ru-RU" sz="2900" dirty="0" smtClean="0"/>
              <a:t>ООО «Современные пиролизные технологии» осуществляет разработку и внедрение интенсивных методов обработки и обезвреживания осадков сточных вод с использованием термических процессов.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159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2594" y="1345957"/>
            <a:ext cx="9316164" cy="4340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   </a:t>
            </a:r>
          </a:p>
          <a:p>
            <a:pPr marL="0" indent="0">
              <a:buNone/>
            </a:pPr>
            <a:r>
              <a:rPr lang="ru-RU" sz="2800" dirty="0"/>
              <a:t>    </a:t>
            </a:r>
            <a:r>
              <a:rPr lang="ru-RU" sz="2000" dirty="0"/>
              <a:t>В распоряжении группы компаний имеется земельный участок, на котором создается комплекс по совместной обработке илов очистных сооружений и твердых коммунальных отходов. Для совместной обработки в основу комплекса должны входить три основные составляющие: </a:t>
            </a:r>
          </a:p>
          <a:p>
            <a:r>
              <a:rPr lang="ru-RU" sz="2000" dirty="0"/>
              <a:t>Сортировка ТКО;</a:t>
            </a:r>
          </a:p>
          <a:p>
            <a:r>
              <a:rPr lang="ru-RU" sz="2000" dirty="0"/>
              <a:t>Площадки компостирования </a:t>
            </a:r>
          </a:p>
          <a:p>
            <a:r>
              <a:rPr lang="ru-RU" sz="2000" dirty="0"/>
              <a:t>Установка термической обработки осадка сточных вод.</a:t>
            </a:r>
          </a:p>
          <a:p>
            <a:pPr marL="0" indent="0">
              <a:buNone/>
            </a:pPr>
            <a:r>
              <a:rPr lang="ru-RU" sz="2000" dirty="0"/>
              <a:t>    Преимуществом данного участка является непосредственная близость к очистным сооружениям г. Перми, что  позволяет значительно упростить логистику.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991268" y="562270"/>
            <a:ext cx="4517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/>
              <a:t>Объект комплексной обработки</a:t>
            </a:r>
          </a:p>
        </p:txBody>
      </p:sp>
    </p:spTree>
    <p:extLst>
      <p:ext uri="{BB962C8B-B14F-4D97-AF65-F5344CB8AC3E}">
        <p14:creationId xmlns:p14="http://schemas.microsoft.com/office/powerpoint/2010/main" val="357196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76" y="326196"/>
            <a:ext cx="4680586" cy="6323698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243156" y="503542"/>
            <a:ext cx="5120044" cy="6036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Планируемые мощности</a:t>
            </a:r>
            <a:endParaRPr lang="ru-RU" dirty="0"/>
          </a:p>
          <a:p>
            <a:r>
              <a:rPr lang="ru-RU" sz="2400" dirty="0"/>
              <a:t> Площадка компостирования – 20-60 тыс. м.куб. в год, 5 га. (15-35 тыс. м.куб. осадка</a:t>
            </a:r>
            <a:r>
              <a:rPr lang="ru-RU" sz="2400" dirty="0" smtClean="0"/>
              <a:t>)</a:t>
            </a:r>
            <a:r>
              <a:rPr lang="ru-RU" sz="2400" dirty="0"/>
              <a:t>.</a:t>
            </a:r>
            <a:endParaRPr lang="en-US" sz="2400" dirty="0"/>
          </a:p>
          <a:p>
            <a:r>
              <a:rPr lang="ru-RU" sz="2400" dirty="0"/>
              <a:t>Комплекс термического обезвреживания осадка сточных вод мощностью –  70-75 тыс. м. куб. в год. </a:t>
            </a:r>
            <a:endParaRPr lang="en-US" sz="2400" dirty="0" smtClean="0"/>
          </a:p>
          <a:p>
            <a:r>
              <a:rPr lang="ru-RU" sz="2400" dirty="0"/>
              <a:t>Станция приемки и сортировки ТКО – 80 тыс. тонн в год, 5 га.</a:t>
            </a:r>
            <a:endParaRPr lang="en-US" sz="2400" dirty="0" smtClean="0"/>
          </a:p>
          <a:p>
            <a:r>
              <a:rPr lang="ru-RU" sz="2400" dirty="0"/>
              <a:t>Обезвоживание осадка с использованием технологии </a:t>
            </a:r>
            <a:r>
              <a:rPr lang="ru-RU" sz="2400" dirty="0" smtClean="0"/>
              <a:t>«</a:t>
            </a:r>
            <a:r>
              <a:rPr lang="en-US" sz="2400" dirty="0" smtClean="0"/>
              <a:t>GeoTube</a:t>
            </a:r>
            <a:r>
              <a:rPr lang="ru-RU" sz="2400" dirty="0" smtClean="0"/>
              <a:t>» </a:t>
            </a:r>
            <a:r>
              <a:rPr lang="ru-RU" sz="2400" dirty="0"/>
              <a:t>(20 тыс м.куб. в год – обработка накопленного на иловых картах осадка</a:t>
            </a:r>
            <a:r>
              <a:rPr lang="ru-RU" sz="2400" dirty="0" smtClean="0"/>
              <a:t>).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916697" y="4763041"/>
            <a:ext cx="4326460" cy="90189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836838" y="3821562"/>
            <a:ext cx="2326446" cy="35604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744834" y="2409246"/>
            <a:ext cx="3418449" cy="198199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203700" y="1402820"/>
            <a:ext cx="1132683" cy="83238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038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42594" y="364201"/>
            <a:ext cx="9316164" cy="6587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>
                <a:latin typeface="+mn-lt"/>
              </a:rPr>
              <a:t>Комплексная схема обращения с отходами.</a:t>
            </a:r>
            <a:r>
              <a:rPr lang="ru-RU" sz="2400">
                <a:latin typeface="+mn-lt"/>
              </a:rPr>
              <a:t/>
            </a:r>
            <a:br>
              <a:rPr lang="ru-RU" sz="2400">
                <a:latin typeface="+mn-lt"/>
              </a:rPr>
            </a:br>
            <a:endParaRPr lang="ru-RU" sz="240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2594" y="1269923"/>
            <a:ext cx="9316164" cy="5157395"/>
          </a:xfrm>
        </p:spPr>
        <p:txBody>
          <a:bodyPr>
            <a:normAutofit fontScale="47500" lnSpcReduction="20000"/>
          </a:bodyPr>
          <a:lstStyle/>
          <a:p>
            <a:pPr marL="0" lvl="0" indent="0" algn="just">
              <a:buNone/>
            </a:pPr>
            <a:r>
              <a:rPr lang="ru-RU" sz="3300"/>
              <a:t>Комплексная схема обращения, позволяющая оптимизировать издержки, построена на совместной обработке 2 видов отходов:</a:t>
            </a:r>
          </a:p>
          <a:p>
            <a:pPr lvl="0" algn="just"/>
            <a:r>
              <a:rPr lang="ru-RU" sz="3300"/>
              <a:t>Илы очистных сооружений</a:t>
            </a:r>
          </a:p>
          <a:p>
            <a:pPr lvl="0" algn="just"/>
            <a:r>
              <a:rPr lang="ru-RU" sz="3300"/>
              <a:t>Твердые коммунальные отходы.</a:t>
            </a:r>
          </a:p>
          <a:p>
            <a:pPr marL="0" indent="0" algn="just">
              <a:buNone/>
            </a:pPr>
            <a:r>
              <a:rPr lang="ru-RU" sz="3300"/>
              <a:t>      Илы, поступающие с очистных сооружений, делятся на две части: первая часть направляется на площадки компостирования, вторая на установку термического обезвреживания. Зольный остаток, полученный в результате прохождения цикла термической обработки, также направляется на площадки компостирования и в расчетной пропорции перемешивается с  илами, способствуя повышению адгезии в компосте. </a:t>
            </a:r>
          </a:p>
          <a:p>
            <a:pPr marL="0" indent="0" algn="just">
              <a:buNone/>
            </a:pPr>
            <a:r>
              <a:rPr lang="ru-RU" sz="3300"/>
              <a:t>     Оборудование и технология термического обезвреживания разработаны и запатентованы в РФ, направлены на замещение аналогичных импортируемых установок.</a:t>
            </a:r>
          </a:p>
          <a:p>
            <a:pPr marL="0" indent="0" algn="just">
              <a:buNone/>
            </a:pPr>
            <a:r>
              <a:rPr lang="ru-RU" sz="3300"/>
              <a:t>   В результате сортировки ТКО отбирается органический отсев, который в дальнейшем также направляется на площадки компостирования и перемешивается с илами и золой, являясь при этом структуратором.</a:t>
            </a:r>
          </a:p>
          <a:p>
            <a:pPr marL="0" indent="0" algn="just">
              <a:buNone/>
            </a:pPr>
            <a:r>
              <a:rPr lang="ru-RU" sz="3300"/>
              <a:t>В итоге все три вида отходов (их производные) оказываются на одной площадке компостирования и перемешиваются в пропорциях, установленных специально разработанным регламентом. Результатом производства является технический грунт, пригодный для пересыпки полигонов, строительства дорог.</a:t>
            </a:r>
          </a:p>
          <a:p>
            <a:pPr marL="0" indent="0" algn="just">
              <a:buNone/>
            </a:pPr>
            <a:endParaRPr lang="ru-RU" sz="3300"/>
          </a:p>
          <a:p>
            <a:pPr marL="0" indent="0" algn="just">
              <a:buNone/>
            </a:pPr>
            <a:r>
              <a:rPr lang="ru-RU" sz="3300"/>
              <a:t>   При оснащении линии сортировки оборудованием для производства твердого топлива </a:t>
            </a:r>
            <a:r>
              <a:rPr lang="en-US" sz="3300"/>
              <a:t>RDF,</a:t>
            </a:r>
            <a:r>
              <a:rPr lang="ru-RU" sz="3300"/>
              <a:t> данная топливная фракция направляется на установки термического обезвреживания для получения избыточного тепла и дальнейшей генерации электроэнергии.</a:t>
            </a: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88800" y="6362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pic>
        <p:nvPicPr>
          <p:cNvPr id="8" name="Изображение 7" descr="СПТ_плакат_700х750_01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865"/>
          <a:stretch/>
        </p:blipFill>
        <p:spPr>
          <a:xfrm>
            <a:off x="1185915" y="1210363"/>
            <a:ext cx="8526833" cy="5370407"/>
          </a:xfrm>
          <a:prstGeom prst="rect">
            <a:avLst/>
          </a:prstGeom>
        </p:spPr>
      </p:pic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742594" y="364201"/>
            <a:ext cx="9316164" cy="6587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>
                <a:latin typeface="+mn-lt"/>
              </a:rPr>
              <a:t>Комплексная схема обращения с отходами.</a:t>
            </a:r>
            <a:r>
              <a:rPr lang="ru-RU" sz="2400">
                <a:latin typeface="+mn-lt"/>
              </a:rPr>
              <a:t/>
            </a:r>
            <a:br>
              <a:rPr lang="ru-RU" sz="2400">
                <a:latin typeface="+mn-lt"/>
              </a:rPr>
            </a:br>
            <a:endParaRPr lang="ru-RU" sz="24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806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594" y="161515"/>
            <a:ext cx="9316164" cy="1322188"/>
          </a:xfrm>
        </p:spPr>
        <p:txBody>
          <a:bodyPr/>
          <a:lstStyle/>
          <a:p>
            <a:pPr algn="ctr"/>
            <a:r>
              <a:rPr lang="ru-RU" b="1" dirty="0" smtClean="0"/>
              <a:t>Готовность проекта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900" y="1437719"/>
            <a:ext cx="9702800" cy="5200527"/>
          </a:xfrm>
        </p:spPr>
        <p:txBody>
          <a:bodyPr>
            <a:normAutofit/>
          </a:bodyPr>
          <a:lstStyle/>
          <a:p>
            <a:r>
              <a:rPr lang="ru-RU" sz="2000" dirty="0"/>
              <a:t>Участок передан в долгосрочную аренду группе команий «ЭКО».</a:t>
            </a:r>
            <a:endParaRPr lang="ru-RU" sz="2000" dirty="0" smtClean="0"/>
          </a:p>
          <a:p>
            <a:r>
              <a:rPr lang="ru-RU" sz="2000" dirty="0" smtClean="0"/>
              <a:t>Разрешенное использование – строительство объектов временного хранения, размещения и обезвреживания отходов, расположенных в 1-километровой санитарно-защитной зоне.</a:t>
            </a:r>
          </a:p>
          <a:p>
            <a:r>
              <a:rPr lang="ru-RU" sz="2000" dirty="0"/>
              <a:t>Завершены проектные работы по размещеню объекта. </a:t>
            </a:r>
            <a:r>
              <a:rPr lang="ru-RU" sz="2000" dirty="0" smtClean="0"/>
              <a:t>Осуществлено подключение к существующим локальным инфраструктурным сетям.</a:t>
            </a:r>
          </a:p>
          <a:p>
            <a:r>
              <a:rPr lang="ru-RU" sz="2000" dirty="0"/>
              <a:t>Получено заключение государственной экологичекской экспертизы Росприроднадзора.</a:t>
            </a:r>
          </a:p>
          <a:p>
            <a:r>
              <a:rPr lang="ru-RU" sz="2000" dirty="0"/>
              <a:t>Проведены пусконаладочные работы на установке термической обработки ОСВ.</a:t>
            </a:r>
          </a:p>
          <a:p>
            <a:r>
              <a:rPr lang="ru-RU" sz="2000" dirty="0"/>
              <a:t>Построена первая очередь площадок компостирования</a:t>
            </a:r>
            <a:r>
              <a:rPr lang="ru-RU" sz="2400" dirty="0"/>
              <a:t>.</a:t>
            </a:r>
          </a:p>
          <a:p>
            <a:r>
              <a:rPr lang="ru-RU" sz="2000" dirty="0"/>
              <a:t>Ведется проектирование участка сортировки.</a:t>
            </a:r>
          </a:p>
        </p:txBody>
      </p:sp>
    </p:spTree>
    <p:extLst>
      <p:ext uri="{BB962C8B-B14F-4D97-AF65-F5344CB8AC3E}">
        <p14:creationId xmlns:p14="http://schemas.microsoft.com/office/powerpoint/2010/main" val="152815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42594" y="0"/>
            <a:ext cx="9316164" cy="1211131"/>
          </a:xfrm>
        </p:spPr>
        <p:txBody>
          <a:bodyPr>
            <a:normAutofit/>
          </a:bodyPr>
          <a:lstStyle/>
          <a:p>
            <a:pPr algn="ctr"/>
            <a:r>
              <a:rPr lang="ru-RU" sz="2400" b="1">
                <a:latin typeface="+mn-lt"/>
              </a:rPr>
              <a:t>Термическая утилизация осадка сточных вод</a:t>
            </a:r>
            <a:br>
              <a:rPr lang="ru-RU" sz="2400" b="1">
                <a:latin typeface="+mn-lt"/>
              </a:rPr>
            </a:br>
            <a:r>
              <a:rPr lang="ru-RU" sz="2400" b="1">
                <a:latin typeface="+mn-lt"/>
              </a:rPr>
              <a:t>ООО «Современные пиролизные технологии»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2594" y="1434543"/>
            <a:ext cx="9316164" cy="4726694"/>
          </a:xfrm>
        </p:spPr>
        <p:txBody>
          <a:bodyPr>
            <a:normAutofit fontScale="77500" lnSpcReduction="20000"/>
          </a:bodyPr>
          <a:lstStyle/>
          <a:p>
            <a:r>
              <a:rPr lang="ru-RU"/>
              <a:t>Экологичность достигается благодаря раздельным стадиям переработки. Высокотемпературное дожигание пиролизного газа эффективно разлагает диоксины, дает выход безвредных газов и минимальное количество пыли;</a:t>
            </a:r>
          </a:p>
          <a:p>
            <a:r>
              <a:rPr lang="ru-RU"/>
              <a:t>Благодаря тому, что установка находится под отрицательным давлением, обеспечивается дополнительная безопасность переработки, полная взрывозащищенность;</a:t>
            </a:r>
          </a:p>
          <a:p>
            <a:r>
              <a:rPr lang="ru-RU"/>
              <a:t>Процесс утилизации проходит неприрывно и регулируется автоматикой:</a:t>
            </a:r>
          </a:p>
          <a:p>
            <a:r>
              <a:rPr lang="ru-RU"/>
              <a:t>Комплекс не требует подвода энергии и может быть источником тепловой энергии;</a:t>
            </a:r>
          </a:p>
          <a:p>
            <a:r>
              <a:rPr lang="ru-RU"/>
              <a:t>Комплекс может перерабатывать материал с разной степенью влажности в зависимости от состояния исходного ОСВ;</a:t>
            </a:r>
          </a:p>
          <a:p>
            <a:r>
              <a:rPr lang="ru-RU"/>
              <a:t>Эффективное сокращение объема переработки ОСВ составляет от 10 до 25 раз;</a:t>
            </a:r>
          </a:p>
          <a:p>
            <a:r>
              <a:rPr lang="ru-RU"/>
              <a:t>Все компоненты комплекса изготавливаются в России, производительность масштабируется под нужды заказчика. </a:t>
            </a:r>
          </a:p>
        </p:txBody>
      </p:sp>
    </p:spTree>
    <p:extLst>
      <p:ext uri="{BB962C8B-B14F-4D97-AF65-F5344CB8AC3E}">
        <p14:creationId xmlns:p14="http://schemas.microsoft.com/office/powerpoint/2010/main" val="4163969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СПТ_плакат_700х750_06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96" y="223412"/>
            <a:ext cx="8561113" cy="642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67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rgbClr r="0" g="0" b="0"/>
        </a:fillRef>
        <a:effectRef idx="2">
          <a:schemeClr val="accent1">
            <a:tint val="50000"/>
            <a:hueOff val="0"/>
            <a:satOff val="0"/>
            <a:lumOff val="0"/>
            <a:alphaOff val="0"/>
          </a:schemeClr>
        </a:effectRef>
        <a:fontRef idx="minor">
          <a:schemeClr val="lt1">
            <a:hueOff val="0"/>
            <a:satOff val="0"/>
            <a:lumOff val="0"/>
            <a:alphaOff val="0"/>
          </a:schemeClr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13823</TotalTime>
  <Words>934</Words>
  <Application>Microsoft Macintosh PowerPoint</Application>
  <PresentationFormat>Другой</PresentationFormat>
  <Paragraphs>72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Проект  комплексной обработки  отходов (осадков) биологических очистных сооружений ООО «НОВОГОР-Прикамье»  и твердых коммунальных отходов, образующихся на территории г. Пермь</vt:lpstr>
      <vt:lpstr>Группа компаний ЭКО-Пермь</vt:lpstr>
      <vt:lpstr>Презентация PowerPoint</vt:lpstr>
      <vt:lpstr>Презентация PowerPoint</vt:lpstr>
      <vt:lpstr>Комплексная схема обращения с отходами. </vt:lpstr>
      <vt:lpstr>Комплексная схема обращения с отходами. </vt:lpstr>
      <vt:lpstr>Готовность проекта</vt:lpstr>
      <vt:lpstr>Термическая утилизация осадка сточных вод ООО «Современные пиролизные технологии»</vt:lpstr>
      <vt:lpstr>Презентация PowerPoint</vt:lpstr>
      <vt:lpstr>Презентация PowerPoint</vt:lpstr>
      <vt:lpstr> Перспективная схема термической обработки ОСВ с генерацией электроэнергии</vt:lpstr>
      <vt:lpstr>Презентация PowerPoint</vt:lpstr>
      <vt:lpstr>Компостирование</vt:lpstr>
      <vt:lpstr>Цех сортировки</vt:lpstr>
      <vt:lpstr>Планируемая схема движения автотранспорта по территории Пермского района после запуска комплекса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Обращение с ТКО на территории Пермского края</dc:title>
  <dc:creator>Пользователь</dc:creator>
  <cp:lastModifiedBy>Роман Бурдюгов</cp:lastModifiedBy>
  <cp:revision>250</cp:revision>
  <cp:lastPrinted>2017-04-20T09:00:35Z</cp:lastPrinted>
  <dcterms:created xsi:type="dcterms:W3CDTF">2017-01-25T14:43:44Z</dcterms:created>
  <dcterms:modified xsi:type="dcterms:W3CDTF">2019-07-09T09:20:31Z</dcterms:modified>
</cp:coreProperties>
</file>